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1" r:id="rId7"/>
    <p:sldId id="262" r:id="rId8"/>
    <p:sldId id="263" r:id="rId9"/>
    <p:sldId id="264" r:id="rId10"/>
    <p:sldId id="294" r:id="rId11"/>
    <p:sldId id="272" r:id="rId12"/>
    <p:sldId id="273" r:id="rId13"/>
    <p:sldId id="274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03" r:id="rId23"/>
    <p:sldId id="306" r:id="rId24"/>
    <p:sldId id="317" r:id="rId25"/>
    <p:sldId id="29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08" y="10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24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7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54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40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72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sv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69E006D-A5D3-3DDE-9A5D-F8EA59F940F8}"/>
              </a:ext>
            </a:extLst>
          </p:cNvPr>
          <p:cNvSpPr txBox="1"/>
          <p:nvPr/>
        </p:nvSpPr>
        <p:spPr>
          <a:xfrm rot="16200000">
            <a:off x="10551017" y="3251625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EA9E8F-C8CB-2E6E-3EC0-993E7DE6C8E7}"/>
              </a:ext>
            </a:extLst>
          </p:cNvPr>
          <p:cNvSpPr txBox="1"/>
          <p:nvPr/>
        </p:nvSpPr>
        <p:spPr>
          <a:xfrm>
            <a:off x="-610469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A4C39DF-CD5B-D01D-9C9C-16AC92162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90" y="2008260"/>
            <a:ext cx="6081817" cy="40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5" t="31076" r="41518" b="41289"/>
          <a:stretch/>
        </p:blipFill>
        <p:spPr>
          <a:xfrm>
            <a:off x="6162675" y="2457450"/>
            <a:ext cx="1469231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6" t="-1" r="1" b="1"/>
          <a:stretch/>
        </p:blipFill>
        <p:spPr>
          <a:xfrm>
            <a:off x="3858768" y="649985"/>
            <a:ext cx="6393733" cy="5816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Tabela televisão é a tabela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 tem ligações com diversos outros componentes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Ligações da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logs e envio ao banco de dados</a:t>
            </a:r>
          </a:p>
          <a:p>
            <a:endParaRPr lang="pt-BR" sz="3200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44A81D1-4A72-2566-5EF4-10CA47B2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9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FCF7D957-F1AD-A080-86E6-2A11C401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867445"/>
            <a:ext cx="430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480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69449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effectLst/>
                <a:latin typeface="Söhne"/>
              </a:rPr>
              <a:t>Desenvolvedor Back-</a:t>
            </a:r>
            <a:r>
              <a:rPr lang="pt-BR" sz="1600" b="0" i="0" dirty="0" err="1">
                <a:effectLst/>
                <a:latin typeface="Söhne"/>
              </a:rPr>
              <a:t>end</a:t>
            </a:r>
            <a:r>
              <a:rPr lang="pt-BR" sz="1600" b="0" i="0" dirty="0">
                <a:effectLst/>
                <a:latin typeface="Söhne"/>
              </a:rPr>
              <a:t> com expertise em construção e manutenção de sistemas robustos e escaláveis. Experiência sólida em design de banco de dados, API </a:t>
            </a:r>
            <a:r>
              <a:rPr lang="pt-BR" sz="1600" b="0" i="0" dirty="0" err="1">
                <a:effectLst/>
                <a:latin typeface="Söhne"/>
              </a:rPr>
              <a:t>RESTful</a:t>
            </a:r>
            <a:r>
              <a:rPr lang="pt-BR" sz="1600" b="0" i="0" dirty="0">
                <a:effectLst/>
                <a:latin typeface="Söhne"/>
              </a:rPr>
              <a:t> e integração de sistemas. Comprometido com a eficiência, segurança e desempenho, buscando constantemente otimizar o código e implementar melhores práticas de desenvolvimento.</a:t>
            </a:r>
            <a:endParaRPr lang="pt-BR" sz="1600" dirty="0">
              <a:latin typeface="Aptos Black" panose="020B0004020202020204" pitchFamily="34" charset="0"/>
            </a:endParaRPr>
          </a:p>
        </p:txBody>
      </p:sp>
      <p:pic>
        <p:nvPicPr>
          <p:cNvPr id="29" name="Imagem 28" descr="Visualização da imagem">
            <a:extLst>
              <a:ext uri="{FF2B5EF4-FFF2-40B4-BE49-F238E27FC236}">
                <a16:creationId xmlns:a16="http://schemas.microsoft.com/office/drawing/2014/main" id="{864CCFBE-F4C9-D977-62E3-47D35E47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FAFA8915-C872-98BB-C47C-DFC465C6E5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37" name="Imagem 36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A5C169F3-B42B-B712-C60E-AF5593D14F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3050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9CB2D2C9-CB99-D509-A2CB-3645D7679D7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9001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   TEM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9443335">
            <a:off x="5360622" y="1088533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TEM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para ser discutido nas reunião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39914" y="1221165"/>
            <a:ext cx="4760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57704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Desenvolvedor Front-</a:t>
            </a:r>
            <a:r>
              <a:rPr lang="pt-BR" sz="1600" b="0" i="0" err="1">
                <a:effectLst/>
                <a:latin typeface="Söhne"/>
              </a:rPr>
              <a:t>end</a:t>
            </a:r>
            <a:r>
              <a:rPr lang="pt-BR" sz="1600" b="0" i="0">
                <a:effectLst/>
                <a:latin typeface="Söhne"/>
              </a:rPr>
              <a:t> apaixonado por criar interfaces web dinâmicas e atraentes. Proficiente em HTML, CSS e </a:t>
            </a:r>
            <a:r>
              <a:rPr lang="pt-BR" sz="1600" b="0" i="0" err="1">
                <a:effectLst/>
                <a:latin typeface="Söhne"/>
              </a:rPr>
              <a:t>JavaScript</a:t>
            </a:r>
            <a:r>
              <a:rPr lang="pt-BR" sz="1600" b="0" i="0">
                <a:effectLst/>
                <a:latin typeface="Söhne"/>
              </a:rPr>
              <a:t>, com experiência em frameworks modernos como </a:t>
            </a:r>
            <a:r>
              <a:rPr lang="pt-BR" sz="1600" b="0" i="0" err="1">
                <a:effectLst/>
                <a:latin typeface="Söhne"/>
              </a:rPr>
              <a:t>React</a:t>
            </a:r>
            <a:r>
              <a:rPr lang="pt-BR" sz="1600" b="0" i="0">
                <a:effectLst/>
                <a:latin typeface="Söhne"/>
              </a:rPr>
              <a:t>, Angular e Vue.js. Capacidade comprovada de traduzir designs de UI/UX em código funcional e responsivo, garantindo uma experiência do usuário excepcional.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4" name="Imagem 13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F91723F-DC81-D76F-A32F-42695AAE2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773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5" name="Imagem 14" descr="Visualização da imagem">
            <a:extLst>
              <a:ext uri="{FF2B5EF4-FFF2-40B4-BE49-F238E27FC236}">
                <a16:creationId xmlns:a16="http://schemas.microsoft.com/office/drawing/2014/main" id="{BE28C560-703D-8B1C-3E63-7E648FCA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9FA219-0311-072E-8C0C-2F3FE02BF3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0" name="Imagem 19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29DDEAB5-C85B-F76E-8F71-729B4039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EFEC7FD7-6B53-60E6-3E4F-1828BE845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6761096" y="1373127"/>
            <a:ext cx="2343802" cy="362620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27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151756" y="1846489"/>
            <a:ext cx="469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49883"/>
            <a:ext cx="4414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Profissional de Garantia de Qualidade com experiência em testes de software e garantia da integridade e funcionalidade de produtos digitais. Especializado em elaborar planos de teste, casos de uso e scripts automatizados para garantir a estabilidade e eficiência de aplicações web e móveis. Conhecimento em metodologias ágeis, ferramentas de automação de teste como </a:t>
            </a:r>
            <a:r>
              <a:rPr lang="pt-BR" sz="1600" b="0" i="0" err="1">
                <a:effectLst/>
                <a:latin typeface="Söhne"/>
              </a:rPr>
              <a:t>Selenium</a:t>
            </a:r>
            <a:r>
              <a:rPr lang="pt-BR" sz="1600" b="0" i="0">
                <a:effectLst/>
                <a:latin typeface="Söhne"/>
              </a:rPr>
              <a:t> e frameworks de teste como </a:t>
            </a:r>
            <a:r>
              <a:rPr lang="pt-BR" sz="1600" b="0" i="0" err="1">
                <a:effectLst/>
                <a:latin typeface="Söhne"/>
              </a:rPr>
              <a:t>JUnit</a:t>
            </a:r>
            <a:r>
              <a:rPr lang="pt-BR" sz="1600" b="0" i="0">
                <a:effectLst/>
                <a:latin typeface="Söhne"/>
              </a:rPr>
              <a:t> e </a:t>
            </a:r>
            <a:r>
              <a:rPr lang="pt-BR" sz="1600" b="0" i="0" err="1">
                <a:effectLst/>
                <a:latin typeface="Söhne"/>
              </a:rPr>
              <a:t>NUnit</a:t>
            </a:r>
            <a:r>
              <a:rPr lang="pt-BR" sz="1600" b="0" i="0">
                <a:effectLst/>
                <a:latin typeface="Söhne"/>
              </a:rPr>
              <a:t>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DD710DF-DA21-F17A-DA0D-79361C305F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0" t="1097" r="5651"/>
          <a:stretch>
            <a:fillRect/>
          </a:stretch>
        </p:blipFill>
        <p:spPr>
          <a:xfrm>
            <a:off x="5353050" y="1603615"/>
            <a:ext cx="1086810" cy="1331506"/>
          </a:xfrm>
          <a:custGeom>
            <a:avLst/>
            <a:gdLst>
              <a:gd name="connsiteX0" fmla="*/ 181139 w 1086810"/>
              <a:gd name="connsiteY0" fmla="*/ 0 h 1331506"/>
              <a:gd name="connsiteX1" fmla="*/ 905671 w 1086810"/>
              <a:gd name="connsiteY1" fmla="*/ 0 h 1331506"/>
              <a:gd name="connsiteX2" fmla="*/ 1086810 w 1086810"/>
              <a:gd name="connsiteY2" fmla="*/ 181139 h 1331506"/>
              <a:gd name="connsiteX3" fmla="*/ 1086810 w 1086810"/>
              <a:gd name="connsiteY3" fmla="*/ 1165129 h 1331506"/>
              <a:gd name="connsiteX4" fmla="*/ 1033756 w 1086810"/>
              <a:gd name="connsiteY4" fmla="*/ 1293214 h 1331506"/>
              <a:gd name="connsiteX5" fmla="*/ 976960 w 1086810"/>
              <a:gd name="connsiteY5" fmla="*/ 1331506 h 1331506"/>
              <a:gd name="connsiteX6" fmla="*/ 109850 w 1086810"/>
              <a:gd name="connsiteY6" fmla="*/ 1331506 h 1331506"/>
              <a:gd name="connsiteX7" fmla="*/ 53055 w 1086810"/>
              <a:gd name="connsiteY7" fmla="*/ 1293214 h 1331506"/>
              <a:gd name="connsiteX8" fmla="*/ 0 w 1086810"/>
              <a:gd name="connsiteY8" fmla="*/ 1165129 h 1331506"/>
              <a:gd name="connsiteX9" fmla="*/ 0 w 1086810"/>
              <a:gd name="connsiteY9" fmla="*/ 181139 h 1331506"/>
              <a:gd name="connsiteX10" fmla="*/ 181139 w 1086810"/>
              <a:gd name="connsiteY10" fmla="*/ 0 h 133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1506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15149"/>
                  <a:pt x="1066535" y="1260434"/>
                  <a:pt x="1033756" y="1293214"/>
                </a:cubicBezTo>
                <a:lnTo>
                  <a:pt x="976960" y="1331506"/>
                </a:lnTo>
                <a:lnTo>
                  <a:pt x="109850" y="1331506"/>
                </a:lnTo>
                <a:lnTo>
                  <a:pt x="53055" y="1293214"/>
                </a:lnTo>
                <a:cubicBezTo>
                  <a:pt x="20275" y="1260434"/>
                  <a:pt x="0" y="121514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7" name="Imagem 16" descr="Visualização da imagem">
            <a:extLst>
              <a:ext uri="{FF2B5EF4-FFF2-40B4-BE49-F238E27FC236}">
                <a16:creationId xmlns:a16="http://schemas.microsoft.com/office/drawing/2014/main" id="{3A028232-E798-9506-B7DB-72F074F2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4DB044E-24F0-E1D6-6CCD-2D6527260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4" name="Imagem 23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636B799A-7304-E221-B355-62FA6AFFF63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37B08EF0-B499-C018-BE19-B6751AF3810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67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3" y="2031155"/>
            <a:ext cx="45857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err="1">
                <a:effectLst/>
                <a:latin typeface="Söhne"/>
              </a:rPr>
              <a:t>Product</a:t>
            </a:r>
            <a:r>
              <a:rPr lang="pt-BR" sz="1600" b="0" i="0">
                <a:effectLst/>
                <a:latin typeface="Söhne"/>
              </a:rPr>
              <a:t> </a:t>
            </a:r>
            <a:r>
              <a:rPr lang="pt-BR" sz="1600" b="0" i="0" err="1">
                <a:effectLst/>
                <a:latin typeface="Söhne"/>
              </a:rPr>
              <a:t>Owner</a:t>
            </a:r>
            <a:r>
              <a:rPr lang="pt-BR" sz="1600" b="0" i="0">
                <a:effectLst/>
                <a:latin typeface="Söhne"/>
              </a:rPr>
              <a:t> com ampla experiência em liderar o desenvolvimento de produtos digitais de sucesso. Especializado em traduzir as necessidades dos clientes e partes interessadas em requisitos claros e priorizados. Proficiente em técnicas ágeis, como Scrum e </a:t>
            </a:r>
            <a:r>
              <a:rPr lang="pt-BR" sz="1600" b="0" i="0" err="1">
                <a:effectLst/>
                <a:latin typeface="Söhne"/>
              </a:rPr>
              <a:t>Kanban</a:t>
            </a:r>
            <a:r>
              <a:rPr lang="pt-BR" sz="1600" b="0" i="0">
                <a:effectLst/>
                <a:latin typeface="Söhne"/>
              </a:rPr>
              <a:t>, para maximizar o valor do produto e garantir entregas contínuas. 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6C8113F5-F3D8-05A5-B102-CBB45208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5" t="256" r="4206"/>
          <a:stretch>
            <a:fillRect/>
          </a:stretch>
        </p:blipFill>
        <p:spPr>
          <a:xfrm>
            <a:off x="9429001" y="1603615"/>
            <a:ext cx="1086810" cy="1342820"/>
          </a:xfrm>
          <a:custGeom>
            <a:avLst/>
            <a:gdLst>
              <a:gd name="connsiteX0" fmla="*/ 181139 w 1086810"/>
              <a:gd name="connsiteY0" fmla="*/ 0 h 1342820"/>
              <a:gd name="connsiteX1" fmla="*/ 905671 w 1086810"/>
              <a:gd name="connsiteY1" fmla="*/ 0 h 1342820"/>
              <a:gd name="connsiteX2" fmla="*/ 1086810 w 1086810"/>
              <a:gd name="connsiteY2" fmla="*/ 181139 h 1342820"/>
              <a:gd name="connsiteX3" fmla="*/ 1086810 w 1086810"/>
              <a:gd name="connsiteY3" fmla="*/ 1165129 h 1342820"/>
              <a:gd name="connsiteX4" fmla="*/ 942177 w 1086810"/>
              <a:gd name="connsiteY4" fmla="*/ 1342588 h 1342820"/>
              <a:gd name="connsiteX5" fmla="*/ 939874 w 1086810"/>
              <a:gd name="connsiteY5" fmla="*/ 1342820 h 1342820"/>
              <a:gd name="connsiteX6" fmla="*/ 146936 w 1086810"/>
              <a:gd name="connsiteY6" fmla="*/ 1342820 h 1342820"/>
              <a:gd name="connsiteX7" fmla="*/ 144633 w 1086810"/>
              <a:gd name="connsiteY7" fmla="*/ 1342588 h 1342820"/>
              <a:gd name="connsiteX8" fmla="*/ 0 w 1086810"/>
              <a:gd name="connsiteY8" fmla="*/ 1165129 h 1342820"/>
              <a:gd name="connsiteX9" fmla="*/ 0 w 1086810"/>
              <a:gd name="connsiteY9" fmla="*/ 181139 h 1342820"/>
              <a:gd name="connsiteX10" fmla="*/ 181139 w 1086810"/>
              <a:gd name="connsiteY10" fmla="*/ 0 h 13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42820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52664"/>
                  <a:pt x="1024719" y="1325697"/>
                  <a:pt x="942177" y="1342588"/>
                </a:cubicBezTo>
                <a:lnTo>
                  <a:pt x="939874" y="1342820"/>
                </a:lnTo>
                <a:lnTo>
                  <a:pt x="146936" y="1342820"/>
                </a:lnTo>
                <a:lnTo>
                  <a:pt x="144633" y="1342588"/>
                </a:lnTo>
                <a:cubicBezTo>
                  <a:pt x="62091" y="1325697"/>
                  <a:pt x="0" y="1252664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F0DF050E-44DC-A54D-4944-CB1F08C5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D0BCF4-9831-5D9E-288E-49135E6A8E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3" name="Imagem 22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48548176-4EA1-2658-F001-C7BA20F3E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6761097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B474FA63-F0A6-111B-B967-B5371CDD79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1588853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649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959828"/>
            <a:ext cx="4585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Scrum Master com experiência sólida em facilitar equipes ágeis para alcançar alto desempenho e entregas consistentes. Habilidades comprovadas em remover impedimentos, promover a colaboração e garantir a transparência em todos os aspectos do desenvolvimento do produto. 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7" name="Imagem 16" descr="Homem de óculos e camisa azul&#10;&#10;Descrição gerada automaticamente">
            <a:extLst>
              <a:ext uri="{FF2B5EF4-FFF2-40B4-BE49-F238E27FC236}">
                <a16:creationId xmlns:a16="http://schemas.microsoft.com/office/drawing/2014/main" id="{7760801C-1389-BF4E-08FF-8115DB8DAB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4" t="557" r="3199"/>
          <a:stretch>
            <a:fillRect/>
          </a:stretch>
        </p:blipFill>
        <p:spPr>
          <a:xfrm>
            <a:off x="9429001" y="3506362"/>
            <a:ext cx="1086810" cy="1332615"/>
          </a:xfrm>
          <a:custGeom>
            <a:avLst/>
            <a:gdLst>
              <a:gd name="connsiteX0" fmla="*/ 181139 w 1086810"/>
              <a:gd name="connsiteY0" fmla="*/ 0 h 1332615"/>
              <a:gd name="connsiteX1" fmla="*/ 905671 w 1086810"/>
              <a:gd name="connsiteY1" fmla="*/ 0 h 1332615"/>
              <a:gd name="connsiteX2" fmla="*/ 1086810 w 1086810"/>
              <a:gd name="connsiteY2" fmla="*/ 181139 h 1332615"/>
              <a:gd name="connsiteX3" fmla="*/ 1086810 w 1086810"/>
              <a:gd name="connsiteY3" fmla="*/ 1165129 h 1332615"/>
              <a:gd name="connsiteX4" fmla="*/ 976178 w 1086810"/>
              <a:gd name="connsiteY4" fmla="*/ 1332033 h 1332615"/>
              <a:gd name="connsiteX5" fmla="*/ 974304 w 1086810"/>
              <a:gd name="connsiteY5" fmla="*/ 1332615 h 1332615"/>
              <a:gd name="connsiteX6" fmla="*/ 112506 w 1086810"/>
              <a:gd name="connsiteY6" fmla="*/ 1332615 h 1332615"/>
              <a:gd name="connsiteX7" fmla="*/ 110632 w 1086810"/>
              <a:gd name="connsiteY7" fmla="*/ 1332033 h 1332615"/>
              <a:gd name="connsiteX8" fmla="*/ 0 w 1086810"/>
              <a:gd name="connsiteY8" fmla="*/ 1165129 h 1332615"/>
              <a:gd name="connsiteX9" fmla="*/ 0 w 1086810"/>
              <a:gd name="connsiteY9" fmla="*/ 181139 h 1332615"/>
              <a:gd name="connsiteX10" fmla="*/ 181139 w 1086810"/>
              <a:gd name="connsiteY10" fmla="*/ 0 h 13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2615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40159"/>
                  <a:pt x="1041192" y="1304535"/>
                  <a:pt x="976178" y="1332033"/>
                </a:cubicBezTo>
                <a:lnTo>
                  <a:pt x="974304" y="1332615"/>
                </a:lnTo>
                <a:lnTo>
                  <a:pt x="112506" y="1332615"/>
                </a:lnTo>
                <a:lnTo>
                  <a:pt x="110632" y="1332033"/>
                </a:lnTo>
                <a:cubicBezTo>
                  <a:pt x="45618" y="1304535"/>
                  <a:pt x="0" y="124015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A9EDB49F-C6C8-3A5E-AAA2-0EFD276B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6761097" y="1371601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B2C7756B-04DC-36FB-2905-C3CE6C5C77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1" name="Imagem 20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F14AE4F7-9BD1-7649-4F75-C0F7FD61EB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5917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7AECC424-2B52-3932-A048-EA83F87A898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6135" y="1600167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809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593</Words>
  <Application>Microsoft Office PowerPoint</Application>
  <PresentationFormat>Widescreen</PresentationFormat>
  <Paragraphs>106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Aptos</vt:lpstr>
      <vt:lpstr>Aptos Black</vt:lpstr>
      <vt:lpstr>Aptos Display</vt:lpstr>
      <vt:lpstr>Arial</vt:lpstr>
      <vt:lpstr>Calibri</vt:lpstr>
      <vt:lpstr>Segoe UI</vt:lpstr>
      <vt:lpstr>Söhne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6</cp:revision>
  <dcterms:created xsi:type="dcterms:W3CDTF">2024-03-14T23:31:26Z</dcterms:created>
  <dcterms:modified xsi:type="dcterms:W3CDTF">2024-05-01T02:55:38Z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